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466" r:id="rId4"/>
    <p:sldId id="500" r:id="rId5"/>
    <p:sldId id="513" r:id="rId6"/>
    <p:sldId id="541" r:id="rId7"/>
    <p:sldId id="542" r:id="rId8"/>
    <p:sldId id="543" r:id="rId9"/>
    <p:sldId id="544" r:id="rId10"/>
    <p:sldId id="510" r:id="rId11"/>
    <p:sldId id="545" r:id="rId12"/>
    <p:sldId id="515" r:id="rId13"/>
    <p:sldId id="506" r:id="rId14"/>
    <p:sldId id="546" r:id="rId15"/>
    <p:sldId id="522" r:id="rId16"/>
    <p:sldId id="518" r:id="rId17"/>
    <p:sldId id="523" r:id="rId18"/>
    <p:sldId id="547" r:id="rId19"/>
    <p:sldId id="548" r:id="rId20"/>
    <p:sldId id="526" r:id="rId21"/>
    <p:sldId id="527" r:id="rId22"/>
    <p:sldId id="507" r:id="rId23"/>
    <p:sldId id="531" r:id="rId24"/>
    <p:sldId id="532" r:id="rId25"/>
    <p:sldId id="536" r:id="rId26"/>
    <p:sldId id="533" r:id="rId27"/>
    <p:sldId id="538" r:id="rId28"/>
    <p:sldId id="537" r:id="rId29"/>
    <p:sldId id="535" r:id="rId30"/>
    <p:sldId id="534" r:id="rId31"/>
    <p:sldId id="539" r:id="rId32"/>
    <p:sldId id="540" r:id="rId33"/>
    <p:sldId id="50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44441F7-DAA2-4B43-A2D1-DC8447CB2C1A}">
          <p14:sldIdLst>
            <p14:sldId id="394"/>
            <p14:sldId id="466"/>
            <p14:sldId id="500"/>
          </p14:sldIdLst>
        </p14:section>
        <p14:section name="First Class Functions" id="{9BA3E91B-F401-4CC1-B406-CD9D2A567CC1}">
          <p14:sldIdLst>
            <p14:sldId id="513"/>
            <p14:sldId id="541"/>
            <p14:sldId id="542"/>
            <p14:sldId id="543"/>
            <p14:sldId id="544"/>
            <p14:sldId id="510"/>
            <p14:sldId id="545"/>
            <p14:sldId id="515"/>
          </p14:sldIdLst>
        </p14:section>
        <p14:section name="Immediately-Invoked Function Expressions (IIFE)" id="{D05F78DD-05D5-497B-8B4D-EF7E869E6952}">
          <p14:sldIdLst>
            <p14:sldId id="506"/>
            <p14:sldId id="546"/>
            <p14:sldId id="522"/>
            <p14:sldId id="518"/>
            <p14:sldId id="523"/>
            <p14:sldId id="547"/>
            <p14:sldId id="548"/>
            <p14:sldId id="526"/>
            <p14:sldId id="527"/>
          </p14:sldIdLst>
        </p14:section>
        <p14:section name="Using this, call, apply and bind" id="{BB28C600-C2CB-48E9-A7B3-7F9C010E3460}">
          <p14:sldIdLst>
            <p14:sldId id="507"/>
            <p14:sldId id="531"/>
            <p14:sldId id="532"/>
            <p14:sldId id="536"/>
            <p14:sldId id="533"/>
            <p14:sldId id="538"/>
            <p14:sldId id="537"/>
            <p14:sldId id="535"/>
            <p14:sldId id="534"/>
            <p14:sldId id="539"/>
            <p14:sldId id="540"/>
          </p14:sldIdLst>
        </p14:section>
        <p14:section name="Conslusion" id="{A7F7865F-9D3B-48F3-80D7-A4518D81B4A7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2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First-Class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First-Class Functions, Function Expressions, IIFE, this, call, apply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0333" y="3631664"/>
            <a:ext cx="153676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First-Class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9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914" y="4267200"/>
            <a:ext cx="4676223" cy="1799802"/>
          </a:xfrm>
        </p:spPr>
      </p:pic>
      <p:sp>
        <p:nvSpPr>
          <p:cNvPr id="17" name="TextBox 16"/>
          <p:cNvSpPr txBox="1"/>
          <p:nvPr/>
        </p:nvSpPr>
        <p:spPr>
          <a:xfrm rot="570506">
            <a:off x="7125841" y="4592665"/>
            <a:ext cx="2162041" cy="111304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</a:t>
            </a:r>
          </a:p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1295400"/>
            <a:ext cx="10406566" cy="46377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console.log("Sum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Number(a)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Number(b)));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console.log("Min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 b)));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// TODO: implement Max and Product 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console.log("Join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150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79812" y="5386502"/>
            <a:ext cx="769707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calcAggregates(['2', '3', '10', '5'])</a:t>
            </a:r>
          </a:p>
        </p:txBody>
      </p:sp>
    </p:spTree>
    <p:extLst>
      <p:ext uri="{BB962C8B-B14F-4D97-AF65-F5344CB8AC3E}">
        <p14:creationId xmlns:p14="http://schemas.microsoft.com/office/powerpoint/2010/main" val="38147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Properties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588" y="1295400"/>
            <a:ext cx="10512424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sz="3000" noProof="1">
                <a:solidFill>
                  <a:srgbClr val="FBEEDC"/>
                </a:solidFill>
              </a:rPr>
              <a:t>(arr) { return arr;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(number of arguments)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max</a:t>
            </a:r>
          </a:p>
          <a:p>
            <a:pPr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console.log((function(){}).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(empty string)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588" y="3794670"/>
            <a:ext cx="10512424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(arr)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console.log("Caller: " + inner.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caller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 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() };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Caller: function outer()</a:t>
            </a:r>
          </a:p>
        </p:txBody>
      </p:sp>
    </p:spTree>
    <p:extLst>
      <p:ext uri="{BB962C8B-B14F-4D97-AF65-F5344CB8AC3E}">
        <p14:creationId xmlns:p14="http://schemas.microsoft.com/office/powerpoint/2010/main" val="14748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884" y="4072376"/>
            <a:ext cx="8739928" cy="1568497"/>
          </a:xfrm>
        </p:spPr>
        <p:txBody>
          <a:bodyPr/>
          <a:lstStyle/>
          <a:p>
            <a:r>
              <a:rPr lang="en-US" dirty="0"/>
              <a:t>Immediately-Invoked Function Expressions (IIFE)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192" y="5758725"/>
            <a:ext cx="10575313" cy="719034"/>
          </a:xfrm>
        </p:spPr>
        <p:txBody>
          <a:bodyPr/>
          <a:lstStyle/>
          <a:p>
            <a:r>
              <a:rPr lang="en-US" dirty="0"/>
              <a:t>Using IIFE to Hide State</a:t>
            </a:r>
            <a:r>
              <a:rPr lang="bg-BG" dirty="0"/>
              <a:t> </a:t>
            </a:r>
            <a:r>
              <a:rPr lang="en-US" dirty="0"/>
              <a:t>inside a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70" y="1176776"/>
            <a:ext cx="5958555" cy="2512505"/>
          </a:xfrm>
          <a:prstGeom prst="roundRect">
            <a:avLst>
              <a:gd name="adj" fmla="val 6436"/>
            </a:avLst>
          </a:prstGeom>
          <a:effectLst>
            <a:softEdge rad="31750"/>
          </a:effectLst>
          <a:scene3d>
            <a:camera prst="perspectiveAbove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7928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Immediately-Invoked Function Expressions </a:t>
            </a:r>
            <a:r>
              <a:rPr lang="en-US" dirty="0"/>
              <a:t>(IIFE)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/>
              <a:t> function expression</a:t>
            </a:r>
          </a:p>
          <a:p>
            <a:pPr lvl="1"/>
            <a:r>
              <a:rPr lang="en-US" dirty="0"/>
              <a:t>Invoke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</a:t>
            </a:r>
            <a:r>
              <a:rPr lang="en-US" dirty="0"/>
              <a:t> after declaration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IIFE?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7" y="3412719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())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7" y="4374624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3436" y="5338283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iife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console.log("invoked!");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75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2895600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for (let x of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);</a:t>
            </a:r>
          </a:p>
          <a:p>
            <a:endParaRPr lang="en-US" sz="3200" noProof="1">
              <a:solidFill>
                <a:srgbClr val="FBEEDC"/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"sum"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 visible in the current scope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1610380"/>
            <a:ext cx="10366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 = [10, 20, 30];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 (2)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6" y="1333500"/>
            <a:ext cx="10366376" cy="49090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([10, 20, 30]);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function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variable is "hidden"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12019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Solution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09636" y="1447800"/>
            <a:ext cx="10366376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</a:t>
            </a:r>
            <a:r>
              <a:rPr lang="en-US" sz="3200" noProof="1">
                <a:solidFill>
                  <a:srgbClr val="FBEEDC"/>
                </a:solidFill>
              </a:rPr>
              <a:t>[10, 20, 30]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Nothing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are "hidden" in annonymous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2" y="1905000"/>
            <a:ext cx="28296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IIFE</a:t>
            </a:r>
          </a:p>
        </p:txBody>
      </p:sp>
    </p:spTree>
    <p:extLst>
      <p:ext uri="{BB962C8B-B14F-4D97-AF65-F5344CB8AC3E}">
        <p14:creationId xmlns:p14="http://schemas.microsoft.com/office/powerpoint/2010/main" val="24748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JS a 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another function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is preserved in the outer function,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2632770"/>
            <a:ext cx="73183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noProof="1">
                <a:solidFill>
                  <a:srgbClr val="FBEEDC"/>
                </a:solidFill>
              </a:rPr>
              <a:t>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32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28012" y="2632770"/>
            <a:ext cx="289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val="2711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string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Command Processor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removeStart 3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removeEnd 4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loa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13795"/>
            <a:ext cx="10671176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commandProcessor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text = '';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newText</a:t>
            </a:r>
            <a:r>
              <a:rPr lang="en-US" sz="2800" noProof="1">
                <a:solidFill>
                  <a:srgbClr val="FBEEDC"/>
                </a:solidFill>
              </a:rPr>
              <a:t>) =&gt; text += newText,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removeStart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text.slice(count),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text.slice(0, text.length - 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() =&gt; console.log(text)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97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First Class Functions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Immediately-Invoked</a:t>
            </a:r>
            <a:br>
              <a:rPr lang="en-US" dirty="0"/>
            </a:br>
            <a:r>
              <a:rPr lang="en-US" dirty="0"/>
              <a:t>Function Expressions (IIFE)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Context: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00" y="41910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1282"/>
            <a:ext cx="109759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processCommands(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0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0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>
                <a:solidFill>
                  <a:srgbClr val="FBEEDC"/>
                </a:solidFill>
              </a:rPr>
              <a:t> (let cmd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let 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0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commandProcessor[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851737"/>
            <a:ext cx="1097597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processCommands(['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123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45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removeStart 2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removeEnd 1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']);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61" y="4856480"/>
            <a:ext cx="10815551" cy="820600"/>
          </a:xfrm>
        </p:spPr>
        <p:txBody>
          <a:bodyPr/>
          <a:lstStyle/>
          <a:p>
            <a:r>
              <a:rPr lang="en-US" dirty="0"/>
              <a:t>Function "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"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61" y="5754968"/>
            <a:ext cx="10815551" cy="719034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6105" y="1159155"/>
            <a:ext cx="6541462" cy="3184245"/>
            <a:chOff x="2327804" y="838200"/>
            <a:chExt cx="7195608" cy="350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57" r="-46957"/>
            <a:stretch/>
          </p:blipFill>
          <p:spPr>
            <a:xfrm>
              <a:off x="2327804" y="838200"/>
              <a:ext cx="7195608" cy="3502670"/>
            </a:xfrm>
            <a:prstGeom prst="roundRect">
              <a:avLst>
                <a:gd name="adj" fmla="val 2250"/>
              </a:avLst>
            </a:prstGeom>
            <a:solidFill>
              <a:schemeClr val="tx1"/>
            </a:solidFill>
          </p:spPr>
        </p:pic>
        <p:sp>
          <p:nvSpPr>
            <p:cNvPr id="5" name="TextBox 4"/>
            <p:cNvSpPr txBox="1"/>
            <p:nvPr/>
          </p:nvSpPr>
          <p:spPr>
            <a:xfrm rot="274334">
              <a:off x="7830070" y="1459160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1160575">
              <a:off x="2637527" y="2457209"/>
              <a:ext cx="2093695" cy="89202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365552">
              <a:off x="7827159" y="3174412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1446267">
              <a:off x="3668766" y="3543572"/>
              <a:ext cx="1730326" cy="60926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74334">
              <a:off x="2611220" y="1288365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3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context</a:t>
            </a:r>
            <a:r>
              <a:rPr lang="en-US" dirty="0"/>
              <a:t> is the object that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owns</a:t>
            </a:r>
            <a:r>
              <a:rPr lang="en-US" dirty="0"/>
              <a:t>" the currently executed code</a:t>
            </a:r>
          </a:p>
          <a:p>
            <a:pPr lvl="1"/>
            <a:r>
              <a:rPr lang="en-US" dirty="0"/>
              <a:t>Function context ==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" object</a:t>
            </a:r>
          </a:p>
          <a:p>
            <a:pPr lvl="1"/>
            <a:r>
              <a:rPr lang="en-US" dirty="0"/>
              <a:t>Depends on how the function is invoked</a:t>
            </a:r>
          </a:p>
          <a:p>
            <a:pPr lvl="2"/>
            <a:r>
              <a:rPr lang="en-US" dirty="0"/>
              <a:t>Global invoke: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object.function()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domElement.event()</a:t>
            </a:r>
          </a:p>
          <a:p>
            <a:pPr lvl="2"/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Context?</a:t>
            </a:r>
          </a:p>
        </p:txBody>
      </p:sp>
    </p:spTree>
    <p:extLst>
      <p:ext uri="{BB962C8B-B14F-4D97-AF65-F5344CB8AC3E}">
        <p14:creationId xmlns:p14="http://schemas.microsoft.com/office/powerpoint/2010/main" val="2871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183640"/>
            <a:ext cx="10049945" cy="2115176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indow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the global context)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6" name="Shape 273"/>
          <p:cNvSpPr/>
          <p:nvPr/>
        </p:nvSpPr>
        <p:spPr>
          <a:xfrm>
            <a:off x="1065211" y="3716981"/>
            <a:ext cx="10049946" cy="260761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'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use strict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missing)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9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Object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447800"/>
            <a:ext cx="10049945" cy="454661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func()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4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Objects</a:t>
            </a:r>
          </a:p>
        </p:txBody>
      </p:sp>
      <p:sp>
        <p:nvSpPr>
          <p:cNvPr id="5" name="Shape 283"/>
          <p:cNvSpPr/>
          <p:nvPr/>
        </p:nvSpPr>
        <p:spPr>
          <a:xfrm>
            <a:off x="756241" y="1123950"/>
            <a:ext cx="10676343" cy="3161617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'Todor',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function ()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"this" refers to "obj"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console.log(obj.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Todor</a:t>
            </a:r>
          </a:p>
        </p:txBody>
      </p:sp>
      <p:sp>
        <p:nvSpPr>
          <p:cNvPr id="6" name="Shape 273"/>
          <p:cNvSpPr/>
          <p:nvPr/>
        </p:nvSpPr>
        <p:spPr>
          <a:xfrm>
            <a:off x="768985" y="4512795"/>
            <a:ext cx="10663599" cy="18689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car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Car {}</a:t>
            </a:r>
            <a:endParaRPr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2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Inner Function</a:t>
            </a:r>
          </a:p>
        </p:txBody>
      </p:sp>
      <p:sp>
        <p:nvSpPr>
          <p:cNvPr id="6" name="Shape 273"/>
          <p:cNvSpPr/>
          <p:nvPr/>
        </p:nvSpPr>
        <p:spPr>
          <a:xfrm>
            <a:off x="904357" y="1295400"/>
            <a:ext cx="10371656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Object {name: "Peter"}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function inner()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Window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name: 'Peter',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9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Arrow Function</a:t>
            </a:r>
          </a:p>
        </p:txBody>
      </p:sp>
      <p:sp>
        <p:nvSpPr>
          <p:cNvPr id="7" name="Shape 273"/>
          <p:cNvSpPr/>
          <p:nvPr/>
        </p:nvSpPr>
        <p:spPr>
          <a:xfrm>
            <a:off x="1065212" y="1371600"/>
            <a:ext cx="10049945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let inner = 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97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DOM Events</a:t>
            </a:r>
          </a:p>
        </p:txBody>
      </p:sp>
      <p:sp>
        <p:nvSpPr>
          <p:cNvPr id="8" name="Shape 273"/>
          <p:cNvSpPr/>
          <p:nvPr/>
        </p:nvSpPr>
        <p:spPr>
          <a:xfrm>
            <a:off x="680041" y="1447800"/>
            <a:ext cx="10672171" cy="100718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onclick="alert(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10" name="Shape 273"/>
          <p:cNvSpPr/>
          <p:nvPr/>
        </p:nvSpPr>
        <p:spPr>
          <a:xfrm>
            <a:off x="680041" y="28291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f(btn) { alert(btn);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680041" y="46579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f() { alert(this);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Window]"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</p:spTree>
    <p:extLst>
      <p:ext uri="{BB962C8B-B14F-4D97-AF65-F5344CB8AC3E}">
        <p14:creationId xmlns:p14="http://schemas.microsoft.com/office/powerpoint/2010/main" val="29705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Call and Apply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5400"/>
            <a:ext cx="10800182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"now");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now</a:t>
            </a:r>
          </a:p>
          <a:p>
            <a:pPr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["again"]);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again</a:t>
            </a:r>
          </a:p>
        </p:txBody>
      </p:sp>
    </p:spTree>
    <p:extLst>
      <p:ext uri="{BB962C8B-B14F-4D97-AF65-F5344CB8AC3E}">
        <p14:creationId xmlns:p14="http://schemas.microsoft.com/office/powerpoint/2010/main" val="39643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#js-func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Bind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6560"/>
            <a:ext cx="10800182" cy="4915943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helloIvan = 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(ivan);</a:t>
            </a:r>
          </a:p>
          <a:p>
            <a:pPr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helloIvan("from me");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from me</a:t>
            </a:r>
          </a:p>
        </p:txBody>
      </p:sp>
    </p:spTree>
    <p:extLst>
      <p:ext uri="{BB962C8B-B14F-4D97-AF65-F5344CB8AC3E}">
        <p14:creationId xmlns:p14="http://schemas.microsoft.com/office/powerpoint/2010/main" val="4082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of numbers,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Solution: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 Number in Array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212" y="1943100"/>
            <a:ext cx="914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-2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4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23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10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1923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2812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9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50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199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50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58499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281986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-8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-1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079122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-1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9409154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Shape 273"/>
          <p:cNvSpPr/>
          <p:nvPr/>
        </p:nvSpPr>
        <p:spPr>
          <a:xfrm>
            <a:off x="704430" y="4876800"/>
            <a:ext cx="10800182" cy="16394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144000">
            <a:spAutoFit/>
          </a:bodyPr>
          <a:lstStyle/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maxElement(arr) {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return Math.max.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arr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6412" y="6001517"/>
            <a:ext cx="8458200" cy="51473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https://judge.softuni.bg/Contests/330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Working with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 JS functions are objects (first-class functions)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IIFE is immediately-invoked anonymous function</a:t>
            </a:r>
          </a:p>
          <a:p>
            <a:pPr lvl="1"/>
            <a:r>
              <a:rPr lang="en-US" sz="3000" dirty="0"/>
              <a:t>Encapsulates JS code + data (state)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 context </a:t>
            </a:r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200" dirty="0"/>
              <a:t>" depends on how the function is invoked</a:t>
            </a:r>
          </a:p>
          <a:p>
            <a:pPr lvl="1"/>
            <a:r>
              <a:rPr lang="en-US" sz="3000" dirty="0"/>
              <a:t>Through object, as event-handler, inner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8" y="1673921"/>
            <a:ext cx="2786694" cy="20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847850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963664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First-Class Functions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275400"/>
            <a:ext cx="8938472" cy="820600"/>
          </a:xfrm>
        </p:spPr>
        <p:txBody>
          <a:bodyPr/>
          <a:lstStyle/>
          <a:p>
            <a:r>
              <a:rPr lang="en-US" dirty="0"/>
              <a:t>First Class Functions in 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48663" y="1447800"/>
            <a:ext cx="10195995" cy="3312075"/>
            <a:chOff x="948663" y="1378015"/>
            <a:chExt cx="10195995" cy="3153260"/>
          </a:xfrm>
        </p:grpSpPr>
        <p:pic>
          <p:nvPicPr>
            <p:cNvPr id="7" name="Picture Placeholder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63" y="1378015"/>
              <a:ext cx="10195995" cy="31532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8" name="TextBox 7"/>
            <p:cNvSpPr txBox="1"/>
            <p:nvPr/>
          </p:nvSpPr>
          <p:spPr>
            <a:xfrm rot="451930">
              <a:off x="1363120" y="1797433"/>
              <a:ext cx="4936824" cy="2545060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First Class</a:t>
              </a:r>
            </a:p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8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/>
              <a:t>" mean?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are treated as the same 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610474"/>
            <a:ext cx="10406566" cy="35617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console.log("Function hello() invoked.");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hello()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200;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48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1238656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myfunc1(val)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return val + 1;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3230722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myfunc2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 + 1;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9446" y="5222788"/>
            <a:ext cx="10406566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myfunc3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"val", "return val + 1;");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1436974"/>
            <a:ext cx="2209800" cy="1115291"/>
          </a:xfrm>
          <a:prstGeom prst="wedgeRoundRectCallout">
            <a:avLst>
              <a:gd name="adj1" fmla="val -73943"/>
              <a:gd name="adj2" fmla="val -354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3438276"/>
            <a:ext cx="2209800" cy="1115291"/>
          </a:xfrm>
          <a:prstGeom prst="wedgeRoundRectCallout">
            <a:avLst>
              <a:gd name="adj1" fmla="val -72689"/>
              <a:gd name="adj2" fmla="val -379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expression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22756" y="5044416"/>
            <a:ext cx="2286000" cy="1115291"/>
          </a:xfrm>
          <a:prstGeom prst="wedgeRoundRectCallout">
            <a:avLst>
              <a:gd name="adj1" fmla="val -76945"/>
              <a:gd name="adj2" fmla="val -483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071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functions</a:t>
            </a:r>
            <a:r>
              <a:rPr lang="en-US" dirty="0"/>
              <a:t>" mean?</a:t>
            </a:r>
          </a:p>
          <a:p>
            <a:pPr lvl="1"/>
            <a:r>
              <a:rPr lang="en-US" dirty="0"/>
              <a:t>Take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 as argument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as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718940"/>
            <a:ext cx="10406566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(functionsArr) {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func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functionsArr)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last = function()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console.error("last");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=&gt; console.info('first'), () =&gt; console.warn('second'), last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66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applies a function over a sequence of elements to produce a single result,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Reducer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514600"/>
            <a:ext cx="1040656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[0];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nextElement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arr.slice(1))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(result, nextElement);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result;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35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1000</a:t>
            </a:r>
          </a:p>
        </p:txBody>
      </p:sp>
    </p:spTree>
    <p:extLst>
      <p:ext uri="{BB962C8B-B14F-4D97-AF65-F5344CB8AC3E}">
        <p14:creationId xmlns:p14="http://schemas.microsoft.com/office/powerpoint/2010/main" val="82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array of strings, holding numbers</a:t>
            </a:r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function, print its: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173401"/>
            <a:ext cx="790157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14890" y="2957958"/>
            <a:ext cx="297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= 300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23105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1842591" y="3955478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957958"/>
            <a:ext cx="957766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7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70426" y="2957958"/>
            <a:ext cx="353803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29.5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-1050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5-32070.5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308902" y="39591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10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1842</Words>
  <Application>Microsoft Office PowerPoint</Application>
  <PresentationFormat>Custom</PresentationFormat>
  <Paragraphs>374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First-Class Functions</vt:lpstr>
      <vt:lpstr>Table of Contents</vt:lpstr>
      <vt:lpstr>Have a Question?</vt:lpstr>
      <vt:lpstr>First Class Functions in JS</vt:lpstr>
      <vt:lpstr>First-Class Functions in JS</vt:lpstr>
      <vt:lpstr>Function Declarations in JS</vt:lpstr>
      <vt:lpstr>Higher-Order Functions </vt:lpstr>
      <vt:lpstr>Example: Reducer Function</vt:lpstr>
      <vt:lpstr>Problem: Aggregates</vt:lpstr>
      <vt:lpstr>Solution: Aggregates</vt:lpstr>
      <vt:lpstr>Function Properties</vt:lpstr>
      <vt:lpstr>Immediately-Invoked Function Expressions (IIFE)</vt:lpstr>
      <vt:lpstr>What is IIFE?</vt:lpstr>
      <vt:lpstr>IIFE: The Problem</vt:lpstr>
      <vt:lpstr>IIFE: The Problem (2)</vt:lpstr>
      <vt:lpstr>IIFE: The Solution</vt:lpstr>
      <vt:lpstr>Functions Returning Functions</vt:lpstr>
      <vt:lpstr>Problem: String Command Processor</vt:lpstr>
      <vt:lpstr>Solution: String Command Processor</vt:lpstr>
      <vt:lpstr>Solution: String Command Processor (2)</vt:lpstr>
      <vt:lpstr>Function "this" Context</vt:lpstr>
      <vt:lpstr>What is Function Context?</vt:lpstr>
      <vt:lpstr>The Function Context</vt:lpstr>
      <vt:lpstr>The Function Context with Object</vt:lpstr>
      <vt:lpstr>The Function Context for Objects</vt:lpstr>
      <vt:lpstr>The Function Context with Inner Function</vt:lpstr>
      <vt:lpstr>The Function Context with Arrow Function</vt:lpstr>
      <vt:lpstr>The Function Context for DOM Events</vt:lpstr>
      <vt:lpstr>Changing the Context: Call and Apply</vt:lpstr>
      <vt:lpstr>Changing the Context: Bind</vt:lpstr>
      <vt:lpstr>Problem: Max Number in Array</vt:lpstr>
      <vt:lpstr>Practice: Working with Functions</vt:lpstr>
      <vt:lpstr>Summary</vt:lpstr>
      <vt:lpstr>First-Class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First-Class Functions in 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109</cp:revision>
  <dcterms:created xsi:type="dcterms:W3CDTF">2014-01-02T17:00:34Z</dcterms:created>
  <dcterms:modified xsi:type="dcterms:W3CDTF">2016-10-20T08:37:23Z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